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81" r:id="rId10"/>
    <p:sldId id="282" r:id="rId11"/>
    <p:sldId id="283" r:id="rId12"/>
    <p:sldId id="284" r:id="rId13"/>
    <p:sldId id="264" r:id="rId14"/>
    <p:sldId id="265" r:id="rId15"/>
    <p:sldId id="267" r:id="rId16"/>
    <p:sldId id="266" r:id="rId17"/>
    <p:sldId id="268" r:id="rId18"/>
    <p:sldId id="269" r:id="rId19"/>
    <p:sldId id="270" r:id="rId20"/>
    <p:sldId id="271" r:id="rId21"/>
    <p:sldId id="272" r:id="rId22"/>
    <p:sldId id="273" r:id="rId23"/>
    <p:sldId id="275" r:id="rId24"/>
    <p:sldId id="274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1" autoAdjust="0"/>
    <p:restoredTop sz="94660"/>
  </p:normalViewPr>
  <p:slideViewPr>
    <p:cSldViewPr>
      <p:cViewPr varScale="1">
        <p:scale>
          <a:sx n="90" d="100"/>
          <a:sy n="90" d="100"/>
        </p:scale>
        <p:origin x="-1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E7D32-4740-4349-BAF5-EBA9F9330931}" type="datetimeFigureOut">
              <a:rPr lang="zh-TW" altLang="en-US" smtClean="0"/>
              <a:t>2011/11/23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78A94-6866-4794-A707-39C4ABCE17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770FD6B-AED7-470A-A6F1-0602F33484F7}" type="datetime1">
              <a:rPr lang="zh-TW" altLang="en-US" smtClean="0"/>
              <a:t>2011/11/23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3D76-9BF5-49AE-BA72-D2DE171C0856}" type="datetime1">
              <a:rPr lang="zh-TW" altLang="en-US" smtClean="0"/>
              <a:t>2011/11/23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7CCF-85F8-4EF3-9563-E6C41133BF84}" type="datetime1">
              <a:rPr lang="zh-TW" altLang="en-US" smtClean="0"/>
              <a:t>2011/11/23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DA50400-7644-473A-B714-2DA1DB0A62F7}" type="datetime1">
              <a:rPr lang="zh-TW" altLang="en-US" smtClean="0"/>
              <a:t>2011/11/23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等腰三角形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56E5384-A103-4C7A-9ED1-39C60AC0E48B}" type="datetime1">
              <a:rPr lang="zh-TW" altLang="en-US" smtClean="0"/>
              <a:t>2011/11/23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8649931-B308-42A7-949A-605E084902F0}" type="datetime1">
              <a:rPr lang="zh-TW" altLang="en-US" smtClean="0"/>
              <a:t>2011/11/23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6F34B9D-4150-455E-AD06-7D001B6AD3EB}" type="datetime1">
              <a:rPr lang="zh-TW" altLang="en-US" smtClean="0"/>
              <a:t>2011/11/23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ACD02-0BD1-4E28-B149-EDC6F665AFFF}" type="datetime1">
              <a:rPr lang="zh-TW" altLang="en-US" smtClean="0"/>
              <a:t>2011/11/23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EE84810-D2A5-473F-BB9A-58C4604F7974}" type="datetime1">
              <a:rPr lang="zh-TW" altLang="en-US" smtClean="0"/>
              <a:t>2011/11/23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23B6620-B17E-40BE-95D2-7142E3EB166F}" type="datetime1">
              <a:rPr lang="zh-TW" altLang="en-US" smtClean="0"/>
              <a:t>2011/11/23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43F2037-1F10-4167-8070-C4910AC8745B}" type="datetime1">
              <a:rPr lang="zh-TW" altLang="en-US" smtClean="0"/>
              <a:t>2011/11/23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6E8A017-11BB-4B04-B003-407355B360F5}" type="datetime1">
              <a:rPr lang="zh-TW" altLang="en-US" smtClean="0"/>
              <a:t>2011/11/23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ie.ntu.edu.tw/~cyy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Gaussian Pyramid and Its Applications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Speaker: Po-Hung Wu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err="1" smtClean="0">
                <a:solidFill>
                  <a:srgbClr val="FFFF00"/>
                </a:solidFill>
              </a:rPr>
              <a:t>Multiresolution</a:t>
            </a:r>
            <a:r>
              <a:rPr lang="en-US" altLang="zh-TW" sz="2800" dirty="0" smtClean="0">
                <a:solidFill>
                  <a:srgbClr val="FFFF00"/>
                </a:solidFill>
              </a:rPr>
              <a:t> </a:t>
            </a:r>
            <a:r>
              <a:rPr lang="en-US" altLang="zh-TW" sz="2800" dirty="0" smtClean="0">
                <a:solidFill>
                  <a:srgbClr val="FFFF00"/>
                </a:solidFill>
              </a:rPr>
              <a:t>interpolation and </a:t>
            </a:r>
            <a:r>
              <a:rPr lang="en-US" altLang="zh-TW" sz="2800" dirty="0" smtClean="0">
                <a:solidFill>
                  <a:srgbClr val="FFFF00"/>
                </a:solidFill>
              </a:rPr>
              <a:t>extrapolation</a:t>
            </a:r>
            <a:endParaRPr lang="zh-TW" altLang="en-US" sz="2800" dirty="0">
              <a:solidFill>
                <a:srgbClr val="FFFF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52936"/>
            <a:ext cx="77010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08520" y="267494"/>
            <a:ext cx="8229600" cy="1399032"/>
          </a:xfrm>
        </p:spPr>
        <p:txBody>
          <a:bodyPr/>
          <a:lstStyle/>
          <a:p>
            <a:pPr algn="l"/>
            <a:r>
              <a:rPr lang="en-US" altLang="zh-TW" dirty="0" smtClean="0"/>
              <a:t>Application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816" y="1196752"/>
            <a:ext cx="8229600" cy="452596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Image merging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0"/>
            <a:ext cx="5572125" cy="711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3744416" cy="489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7200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Creating realistic looking images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581775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App : Salient Region Detection 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Goals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well boundary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uniformly highlighted salient region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computational efficiency</a:t>
            </a:r>
          </a:p>
          <a:p>
            <a:pPr lvl="1">
              <a:buNone/>
            </a:pPr>
            <a:r>
              <a:rPr lang="en-US" altLang="zh-TW" dirty="0" smtClean="0"/>
              <a:t> 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6" name="圖片 5" descr="D:\schoolrere\MATLAB\segmentation\論文程式\Salient Region\ImageB\0\0_5_58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012" y="3140968"/>
            <a:ext cx="24039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D:\schoolrere\MATLAB\segmentation\論文程式\Salient Region\binarymasks\0_5_5887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2356" y="3140968"/>
            <a:ext cx="24039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D:\schoolrere\MATLAB\segmentation\論文程式\Salient Region\1_65_657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6012" y="4941168"/>
            <a:ext cx="24039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 descr="D:\schoolrere\MATLAB\segmentation\論文程式\Salient Region\1_65_65742Ground truth.b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2356" y="4941168"/>
            <a:ext cx="24039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App : Salient Region Detection 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/>
          <a:lstStyle/>
          <a:p>
            <a:r>
              <a:rPr lang="en-US" altLang="zh-TW" dirty="0" smtClean="0"/>
              <a:t>Alg.</a:t>
            </a:r>
          </a:p>
          <a:p>
            <a:pPr marL="514350" indent="-514350">
              <a:buAutoNum type="arabicPeriod"/>
            </a:pPr>
            <a:r>
              <a:rPr lang="en-US" altLang="zh-TW" dirty="0" smtClean="0"/>
              <a:t>band-pass filter</a:t>
            </a:r>
          </a:p>
          <a:p>
            <a:pPr marL="514350" indent="-514350">
              <a:buAutoNum type="arabicPeriod"/>
            </a:pPr>
            <a:endParaRPr lang="en-US" altLang="zh-TW" dirty="0" smtClean="0"/>
          </a:p>
          <a:p>
            <a:pPr marL="514350" indent="-514350">
              <a:buAutoNum type="arabicPeriod"/>
            </a:pPr>
            <a:endParaRPr lang="en-US" altLang="zh-TW" dirty="0" smtClean="0"/>
          </a:p>
          <a:p>
            <a:pPr marL="514350" indent="-514350">
              <a:buAutoNum type="arabicPeriod"/>
            </a:pPr>
            <a:endParaRPr lang="en-US" altLang="zh-TW" dirty="0" smtClean="0"/>
          </a:p>
          <a:p>
            <a:pPr marL="514350" indent="-514350">
              <a:buAutoNum type="arabicPeriod"/>
            </a:pPr>
            <a:endParaRPr lang="en-US" altLang="zh-TW" dirty="0" smtClean="0"/>
          </a:p>
          <a:p>
            <a:pPr marL="514350" indent="-514350">
              <a:buAutoNum type="arabicPeriod"/>
            </a:pPr>
            <a:r>
              <a:rPr lang="en-US" altLang="zh-TW" dirty="0" smtClean="0"/>
              <a:t>Saliency </a:t>
            </a:r>
            <a:r>
              <a:rPr lang="en-US" altLang="zh-TW" dirty="0" smtClean="0"/>
              <a:t>map</a:t>
            </a:r>
          </a:p>
          <a:p>
            <a:pPr marL="514350" indent="-514350">
              <a:buAutoNum type="arabicPeriod"/>
            </a:pPr>
            <a:endParaRPr lang="en-US" altLang="zh-TW" dirty="0" smtClean="0"/>
          </a:p>
          <a:p>
            <a:pPr marL="514350" indent="-514350">
              <a:buNone/>
            </a:pPr>
            <a:r>
              <a:rPr lang="en-US" altLang="zh-TW" sz="1800" i="1" dirty="0" smtClean="0"/>
              <a:t>             </a:t>
            </a:r>
            <a:r>
              <a:rPr lang="en-US" altLang="zh-TW" sz="1800" i="1" dirty="0" err="1" smtClean="0"/>
              <a:t>I</a:t>
            </a:r>
            <a:r>
              <a:rPr lang="en-US" altLang="zh-TW" sz="1200" i="1" dirty="0" err="1" smtClean="0"/>
              <a:t>u</a:t>
            </a:r>
            <a:r>
              <a:rPr lang="en-US" altLang="zh-TW" sz="1800" dirty="0" smtClean="0"/>
              <a:t> : mean pixel value</a:t>
            </a:r>
          </a:p>
          <a:p>
            <a:pPr marL="514350" indent="-514350">
              <a:buNone/>
            </a:pPr>
            <a:r>
              <a:rPr lang="en-US" altLang="zh-TW" sz="1800" i="1" dirty="0" smtClean="0"/>
              <a:t>            </a:t>
            </a:r>
            <a:r>
              <a:rPr lang="en-US" altLang="zh-TW" sz="1800" i="1" dirty="0" err="1" smtClean="0"/>
              <a:t>I</a:t>
            </a:r>
            <a:r>
              <a:rPr lang="en-US" altLang="zh-TW" sz="1200" i="1" dirty="0" err="1" smtClean="0"/>
              <a:t>w</a:t>
            </a:r>
            <a:r>
              <a:rPr lang="en-US" altLang="zh-TW" sz="900" i="1" dirty="0" err="1" smtClean="0"/>
              <a:t>hc</a:t>
            </a:r>
            <a:r>
              <a:rPr lang="en-US" altLang="zh-TW" sz="1800" dirty="0" smtClean="0"/>
              <a:t> : image pixel vector in the Gaussian blurred version</a:t>
            </a:r>
          </a:p>
          <a:p>
            <a:pPr marL="514350" indent="-514350">
              <a:buNone/>
            </a:pPr>
            <a:endParaRPr lang="zh-TW" altLang="en-US" sz="1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971600" y="2276872"/>
          <a:ext cx="4295906" cy="2304256"/>
        </p:xfrm>
        <a:graphic>
          <a:graphicData uri="http://schemas.openxmlformats.org/presentationml/2006/ole">
            <p:oleObj spid="_x0000_s6147" name="Equation" r:id="rId3" imgW="2184120" imgH="1396800" progId="Equation.DSMT4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043608" y="5085184"/>
          <a:ext cx="2688299" cy="432048"/>
        </p:xfrm>
        <a:graphic>
          <a:graphicData uri="http://schemas.openxmlformats.org/presentationml/2006/ole">
            <p:oleObj spid="_x0000_s6148" name="Equation" r:id="rId4" imgW="14223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App : Salient Region Detection 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72000"/>
          </a:xfrm>
        </p:spPr>
        <p:txBody>
          <a:bodyPr/>
          <a:lstStyle/>
          <a:p>
            <a:r>
              <a:rPr lang="en-US" altLang="zh-TW" sz="2800" dirty="0" smtClean="0"/>
              <a:t>Maximum symmetric surround for enhancement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30" y="3356992"/>
            <a:ext cx="353853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5830" y="3356992"/>
            <a:ext cx="353853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132856"/>
            <a:ext cx="109728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132856"/>
            <a:ext cx="109728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2132856"/>
            <a:ext cx="109728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2132856"/>
            <a:ext cx="109728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132856"/>
            <a:ext cx="109728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2132856"/>
            <a:ext cx="109728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2132856"/>
            <a:ext cx="109728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360" y="2132856"/>
            <a:ext cx="109728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App : Salient Region Detection </a:t>
            </a:r>
            <a:endParaRPr lang="zh-TW" altLang="en-US" sz="36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564904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4"/>
            <a:ext cx="19050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564904"/>
            <a:ext cx="1905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564904"/>
            <a:ext cx="19050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077072"/>
            <a:ext cx="19050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407707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077072"/>
            <a:ext cx="1905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4077072"/>
            <a:ext cx="19050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App : Salient Region Detection </a:t>
            </a:r>
            <a:endParaRPr lang="zh-TW" altLang="en-US" sz="3600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What’s drawbacks?</a:t>
            </a:r>
          </a:p>
          <a:p>
            <a:pPr lvl="1"/>
            <a:r>
              <a:rPr lang="en-US" altLang="zh-TW" dirty="0" smtClean="0"/>
              <a:t>Object not in the middle</a:t>
            </a:r>
          </a:p>
          <a:p>
            <a:pPr lvl="1"/>
            <a:r>
              <a:rPr lang="en-US" altLang="zh-TW" dirty="0" smtClean="0"/>
              <a:t>(Colorful background)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….???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App: edge-aware image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What’s </a:t>
            </a:r>
            <a:r>
              <a:rPr lang="en-US" altLang="zh-TW" dirty="0" smtClean="0"/>
              <a:t>edge-aware image processing?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marL="0">
              <a:buNone/>
            </a:pPr>
            <a:r>
              <a:rPr lang="en-US" altLang="zh-TW" sz="2800" dirty="0" smtClean="0"/>
              <a:t>The amplitude of main edges may be increased or reduced, but the edge transitions should not be smoother or sharper. </a:t>
            </a:r>
          </a:p>
          <a:p>
            <a:pPr marL="0">
              <a:buNone/>
            </a:pPr>
            <a:endParaRPr lang="en-US" altLang="zh-TW" sz="2400" dirty="0" smtClean="0"/>
          </a:p>
          <a:p>
            <a:pPr marL="0">
              <a:buNone/>
            </a:pPr>
            <a:endParaRPr lang="en-US" altLang="zh-TW" sz="2400" dirty="0" smtClean="0"/>
          </a:p>
          <a:p>
            <a:pPr marL="0">
              <a:buNone/>
            </a:pPr>
            <a:endParaRPr lang="en-US" altLang="zh-TW" sz="2400" dirty="0" smtClean="0"/>
          </a:p>
          <a:p>
            <a:pPr marL="0">
              <a:buNone/>
            </a:pP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App: edge-aware image processing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72000"/>
          </a:xfrm>
        </p:spPr>
        <p:txBody>
          <a:bodyPr/>
          <a:lstStyle/>
          <a:p>
            <a:r>
              <a:rPr lang="en-US" altLang="zh-TW" dirty="0" smtClean="0"/>
              <a:t>Signal decomposition in </a:t>
            </a:r>
            <a:r>
              <a:rPr lang="en-US" altLang="zh-TW" dirty="0" err="1" smtClean="0"/>
              <a:t>Laplacian</a:t>
            </a:r>
            <a:r>
              <a:rPr lang="en-US" altLang="zh-TW" dirty="0" smtClean="0"/>
              <a:t> pyramid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27126"/>
            <a:ext cx="6000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Gaussian and </a:t>
            </a:r>
            <a:r>
              <a:rPr lang="en-US" altLang="zh-TW" dirty="0" err="1" smtClean="0"/>
              <a:t>Laplacian</a:t>
            </a:r>
            <a:r>
              <a:rPr lang="en-US" altLang="zh-TW" dirty="0" smtClean="0"/>
              <a:t>  pyramid</a:t>
            </a:r>
          </a:p>
          <a:p>
            <a:r>
              <a:rPr lang="en-US" altLang="zh-TW" dirty="0" smtClean="0"/>
              <a:t>Application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Salient region detection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Edge-aware image processing</a:t>
            </a:r>
          </a:p>
          <a:p>
            <a:r>
              <a:rPr lang="en-US" altLang="zh-TW" dirty="0" smtClean="0"/>
              <a:t>Conclusion</a:t>
            </a:r>
          </a:p>
          <a:p>
            <a:r>
              <a:rPr lang="en-US" altLang="zh-TW" dirty="0" smtClean="0"/>
              <a:t>Reference</a:t>
            </a:r>
            <a:endParaRPr lang="en-US" altLang="zh-TW" dirty="0" smtClean="0"/>
          </a:p>
          <a:p>
            <a:pPr lvl="1">
              <a:buFont typeface="Arial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App: edge-aware image processing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194520"/>
            <a:ext cx="90823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App: edge-aware image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78105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App: edge-aware image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016" y="2323306"/>
            <a:ext cx="77724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App: edge-aware image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74" y="2218531"/>
            <a:ext cx="77914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App: edge-aware image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507" y="2204864"/>
            <a:ext cx="77819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App: edge-aware image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More example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420888"/>
            <a:ext cx="3048000" cy="203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420888"/>
            <a:ext cx="3048000" cy="203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420888"/>
            <a:ext cx="3048000" cy="203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043608" y="465313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Input                          </a:t>
            </a:r>
            <a:r>
              <a:rPr lang="en-US" altLang="zh-TW" dirty="0" smtClean="0"/>
              <a:t>    </a:t>
            </a:r>
            <a:r>
              <a:rPr lang="en-US" altLang="zh-TW" dirty="0" smtClean="0"/>
              <a:t>luminance </a:t>
            </a:r>
            <a:r>
              <a:rPr lang="en-US" altLang="zh-TW" dirty="0" smtClean="0"/>
              <a:t>channel                     </a:t>
            </a:r>
            <a:r>
              <a:rPr lang="en-US" altLang="zh-TW" dirty="0" smtClean="0"/>
              <a:t>RGB channel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Gaussian is powerful.</a:t>
            </a:r>
          </a:p>
          <a:p>
            <a:r>
              <a:rPr lang="en-US" altLang="zh-TW" dirty="0" err="1" smtClean="0"/>
              <a:t>Laplacian</a:t>
            </a:r>
            <a:r>
              <a:rPr lang="en-US" altLang="zh-TW" dirty="0" smtClean="0"/>
              <a:t> pyramids good for edge‐aware editing</a:t>
            </a:r>
          </a:p>
          <a:p>
            <a:r>
              <a:rPr lang="en-US" altLang="zh-TW" dirty="0" smtClean="0"/>
              <a:t>Image processing is cool.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sz="2000" dirty="0" smtClean="0"/>
              <a:t>[1] OGDEN, J. M., ADELSON, E. H., BERGEN, J. R., AND BURT, P. J. Pyramid-Based Computer Graphics. </a:t>
            </a:r>
            <a:r>
              <a:rPr lang="en-US" altLang="zh-TW" sz="2000" i="1" dirty="0" smtClean="0"/>
              <a:t>RCA Engineer 30 (1985), 4–15.</a:t>
            </a:r>
            <a:endParaRPr lang="en-US" altLang="zh-TW" sz="2000" dirty="0" smtClean="0"/>
          </a:p>
          <a:p>
            <a:pPr>
              <a:buNone/>
            </a:pPr>
            <a:r>
              <a:rPr lang="en-US" altLang="zh-TW" sz="2000" dirty="0" smtClean="0"/>
              <a:t>[2] PARIS, S., HASINOFF, S.W., AND KAUTZ, J. 2011. Local </a:t>
            </a:r>
            <a:r>
              <a:rPr lang="en-US" altLang="zh-TW" sz="2000" dirty="0" err="1" smtClean="0"/>
              <a:t>laplacian</a:t>
            </a:r>
            <a:r>
              <a:rPr lang="en-US" altLang="zh-TW" sz="2000" dirty="0" smtClean="0"/>
              <a:t> filters: Edge-aware image processing with a </a:t>
            </a:r>
            <a:r>
              <a:rPr lang="en-US" altLang="zh-TW" sz="2000" dirty="0" err="1" smtClean="0"/>
              <a:t>laplacian</a:t>
            </a:r>
            <a:r>
              <a:rPr lang="en-US" altLang="zh-TW" sz="2000" dirty="0" smtClean="0"/>
              <a:t> pyramid. </a:t>
            </a:r>
            <a:r>
              <a:rPr lang="en-US" altLang="zh-TW" sz="2000" i="1" dirty="0" smtClean="0"/>
              <a:t>ACM Trans. Graph..</a:t>
            </a:r>
          </a:p>
          <a:p>
            <a:pPr>
              <a:buNone/>
            </a:pPr>
            <a:r>
              <a:rPr lang="en-US" altLang="zh-TW" sz="2000" dirty="0" smtClean="0"/>
              <a:t>[3]</a:t>
            </a:r>
            <a:r>
              <a:rPr lang="pt-BR" altLang="zh-TW" sz="2000" dirty="0" smtClean="0"/>
              <a:t> R. Achanta, S. Hemami, F. Estrada, and S. S¨usstrunk, </a:t>
            </a:r>
            <a:r>
              <a:rPr lang="en-US" altLang="zh-TW" sz="2000" dirty="0" smtClean="0"/>
              <a:t>“Frequency-tuned salient region detection,” IEEE International Conference on Computer Vision and Pattern Recognition, pp. 1597–1604, June 2009.</a:t>
            </a:r>
          </a:p>
          <a:p>
            <a:pPr>
              <a:buNone/>
            </a:pPr>
            <a:r>
              <a:rPr lang="en-US" altLang="zh-TW" sz="2000" dirty="0" smtClean="0"/>
              <a:t>[4] R. </a:t>
            </a:r>
            <a:r>
              <a:rPr lang="en-US" altLang="zh-TW" sz="2000" dirty="0" err="1" smtClean="0"/>
              <a:t>Achanta</a:t>
            </a:r>
            <a:r>
              <a:rPr lang="en-US" altLang="zh-TW" sz="2000" dirty="0" smtClean="0"/>
              <a:t> and S. </a:t>
            </a:r>
            <a:r>
              <a:rPr lang="en-US" altLang="zh-TW" sz="2000" dirty="0" err="1" smtClean="0"/>
              <a:t>S¨usstrunk</a:t>
            </a:r>
            <a:r>
              <a:rPr lang="en-US" altLang="zh-TW" sz="2000" dirty="0" smtClean="0"/>
              <a:t>. Saliency detection using maximum symmetric surround. In Proc. of Int’l Conf. on Image Processing (ICIP), 2010.</a:t>
            </a:r>
          </a:p>
          <a:p>
            <a:pPr>
              <a:buNone/>
            </a:pPr>
            <a:r>
              <a:rPr lang="en-US" altLang="zh-TW" sz="2000" dirty="0" smtClean="0"/>
              <a:t>[5] </a:t>
            </a:r>
            <a:r>
              <a:rPr lang="en-US" altLang="zh-TW" sz="2000" dirty="0" smtClean="0">
                <a:hlinkClick r:id="rId2"/>
              </a:rPr>
              <a:t>http://www.csie.ntu.edu.tw/~cyy/</a:t>
            </a:r>
            <a:r>
              <a:rPr lang="en-US" altLang="zh-TW" sz="2000" dirty="0" smtClean="0"/>
              <a:t> (Pro. Yung-Yu Chuang)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en-US" altLang="zh-TW" sz="6000" i="1" dirty="0" smtClean="0">
                <a:solidFill>
                  <a:schemeClr val="accent6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Thank you for your attention!!!</a:t>
            </a:r>
            <a:endParaRPr lang="zh-TW" altLang="en-US" sz="6000" i="1" dirty="0">
              <a:solidFill>
                <a:schemeClr val="accent6">
                  <a:lumMod val="50000"/>
                </a:schemeClr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Why Gaussian?</a:t>
            </a:r>
          </a:p>
          <a:p>
            <a:pPr>
              <a:buNone/>
            </a:pPr>
            <a:endParaRPr lang="en-US" altLang="zh-TW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Easy to implement!</a:t>
            </a:r>
          </a:p>
          <a:p>
            <a:pPr lvl="1">
              <a:buFont typeface="Wingdings" pitchFamily="2" charset="2"/>
              <a:buChar char="Ø"/>
            </a:pPr>
            <a:endParaRPr lang="en-US" altLang="zh-TW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A hierarchical way!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What is salient object?</a:t>
            </a:r>
          </a:p>
          <a:p>
            <a:pPr lvl="1">
              <a:buNone/>
            </a:pPr>
            <a:r>
              <a:rPr lang="en-US" altLang="zh-TW" i="1" dirty="0" smtClean="0">
                <a:solidFill>
                  <a:srgbClr val="FFFF00"/>
                </a:solidFill>
              </a:rPr>
              <a:t>Everyone knows that …..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2050" name="Picture 2" descr="D:\蔡佳豪\Salient Region\0_5_5887\0_5_5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019772"/>
            <a:ext cx="3810000" cy="2857500"/>
          </a:xfrm>
          <a:prstGeom prst="rect">
            <a:avLst/>
          </a:prstGeom>
          <a:noFill/>
        </p:spPr>
      </p:pic>
      <p:pic>
        <p:nvPicPr>
          <p:cNvPr id="2051" name="Picture 3" descr="D:\蔡佳豪\Salient Region\1_65_65742\1_65_65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19772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What is </a:t>
            </a:r>
            <a:r>
              <a:rPr lang="en-US" altLang="zh-TW" dirty="0" smtClean="0">
                <a:solidFill>
                  <a:srgbClr val="FFFF00"/>
                </a:solidFill>
              </a:rPr>
              <a:t>edge-aware</a:t>
            </a:r>
            <a:r>
              <a:rPr lang="en-US" altLang="zh-TW" dirty="0" smtClean="0"/>
              <a:t> image processing?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32090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772816"/>
            <a:ext cx="35283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077072"/>
            <a:ext cx="36724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Gaussian and </a:t>
            </a:r>
            <a:r>
              <a:rPr lang="en-US" altLang="zh-TW" dirty="0" err="1" smtClean="0"/>
              <a:t>Laplacian</a:t>
            </a:r>
            <a:r>
              <a:rPr lang="en-US" altLang="zh-TW" dirty="0" smtClean="0"/>
              <a:t>  pyramid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dirty="0" smtClean="0"/>
              <a:t>g</a:t>
            </a:r>
            <a:r>
              <a:rPr lang="en-US" altLang="zh-TW" sz="1100" dirty="0" smtClean="0"/>
              <a:t>0</a:t>
            </a:r>
            <a:r>
              <a:rPr lang="en-US" altLang="zh-TW" sz="2000" dirty="0" smtClean="0"/>
              <a:t> </a:t>
            </a:r>
            <a:r>
              <a:rPr lang="en-US" altLang="zh-TW" sz="2400" dirty="0" smtClean="0"/>
              <a:t>: original image</a:t>
            </a:r>
          </a:p>
          <a:p>
            <a:pPr>
              <a:buNone/>
            </a:pPr>
            <a:r>
              <a:rPr lang="en-US" altLang="zh-TW" sz="2400" dirty="0" err="1" smtClean="0"/>
              <a:t>g</a:t>
            </a:r>
            <a:r>
              <a:rPr lang="en-US" altLang="zh-TW" sz="1100" dirty="0" err="1" smtClean="0"/>
              <a:t>n</a:t>
            </a:r>
            <a:r>
              <a:rPr lang="en-US" altLang="zh-TW" sz="2000" dirty="0" smtClean="0"/>
              <a:t> </a:t>
            </a:r>
            <a:r>
              <a:rPr lang="en-US" altLang="zh-TW" sz="2400" dirty="0" smtClean="0"/>
              <a:t>: </a:t>
            </a:r>
            <a:r>
              <a:rPr lang="en-US" altLang="zh-TW" sz="2400" dirty="0" err="1" smtClean="0"/>
              <a:t>downsample</a:t>
            </a:r>
            <a:r>
              <a:rPr lang="en-US" altLang="zh-TW" sz="2400" dirty="0" smtClean="0"/>
              <a:t> [g</a:t>
            </a:r>
            <a:r>
              <a:rPr lang="en-US" altLang="zh-TW" sz="1100" dirty="0" smtClean="0"/>
              <a:t>(n-1)*</a:t>
            </a:r>
            <a:r>
              <a:rPr lang="en-US" altLang="zh-TW" sz="2400" dirty="0" smtClean="0"/>
              <a:t>G]</a:t>
            </a:r>
          </a:p>
          <a:p>
            <a:pPr>
              <a:buNone/>
            </a:pPr>
            <a:r>
              <a:rPr lang="en-US" altLang="zh-TW" sz="2400" dirty="0" smtClean="0"/>
              <a:t>      G : Gaussian filter</a:t>
            </a:r>
          </a:p>
          <a:p>
            <a:pPr>
              <a:buNone/>
            </a:pPr>
            <a:r>
              <a:rPr lang="en-US" altLang="zh-TW" sz="2400" dirty="0" smtClean="0"/>
              <a:t>g</a:t>
            </a:r>
            <a:r>
              <a:rPr lang="en-US" altLang="zh-TW" sz="1100" dirty="0" smtClean="0"/>
              <a:t>n1</a:t>
            </a:r>
            <a:r>
              <a:rPr lang="en-US" altLang="zh-TW" sz="2000" dirty="0" smtClean="0"/>
              <a:t> </a:t>
            </a:r>
            <a:r>
              <a:rPr lang="en-US" altLang="zh-TW" sz="2400" dirty="0" smtClean="0"/>
              <a:t>: interpolate [</a:t>
            </a:r>
            <a:r>
              <a:rPr lang="en-US" altLang="zh-TW" sz="2400" dirty="0" err="1" smtClean="0"/>
              <a:t>g</a:t>
            </a:r>
            <a:r>
              <a:rPr lang="en-US" altLang="zh-TW" sz="1100" dirty="0" err="1" smtClean="0"/>
              <a:t>n</a:t>
            </a:r>
            <a:r>
              <a:rPr lang="en-US" altLang="zh-TW" sz="2400" dirty="0" smtClean="0"/>
              <a:t>]</a:t>
            </a:r>
          </a:p>
          <a:p>
            <a:pPr>
              <a:buNone/>
            </a:pPr>
            <a:r>
              <a:rPr lang="en-US" altLang="zh-TW" sz="2400" dirty="0" err="1" smtClean="0"/>
              <a:t>L</a:t>
            </a:r>
            <a:r>
              <a:rPr lang="en-US" altLang="zh-TW" sz="1100" dirty="0" err="1" smtClean="0"/>
              <a:t>n</a:t>
            </a:r>
            <a:r>
              <a:rPr lang="en-US" altLang="zh-TW" sz="2400" dirty="0" smtClean="0"/>
              <a:t> = </a:t>
            </a:r>
            <a:r>
              <a:rPr lang="en-US" altLang="zh-TW" sz="2400" dirty="0" err="1" smtClean="0"/>
              <a:t>g</a:t>
            </a:r>
            <a:r>
              <a:rPr lang="en-US" altLang="zh-TW" sz="1100" dirty="0" err="1" smtClean="0"/>
              <a:t>n</a:t>
            </a:r>
            <a:r>
              <a:rPr lang="en-US" altLang="zh-TW" sz="1100" dirty="0" smtClean="0"/>
              <a:t> </a:t>
            </a:r>
            <a:r>
              <a:rPr lang="en-US" altLang="zh-TW" sz="2400" dirty="0" smtClean="0"/>
              <a:t>– g</a:t>
            </a:r>
            <a:r>
              <a:rPr lang="en-US" altLang="zh-TW" sz="1100" dirty="0" smtClean="0"/>
              <a:t>n1</a:t>
            </a:r>
          </a:p>
          <a:p>
            <a:pPr>
              <a:buNone/>
            </a:pP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err="1" smtClean="0"/>
              <a:t>g</a:t>
            </a:r>
            <a:r>
              <a:rPr lang="en-US" altLang="zh-TW" sz="1100" dirty="0" err="1" smtClean="0"/>
              <a:t>n</a:t>
            </a:r>
            <a:r>
              <a:rPr lang="en-US" altLang="zh-TW" sz="1100" dirty="0" smtClean="0"/>
              <a:t>  </a:t>
            </a:r>
            <a:r>
              <a:rPr lang="en-US" altLang="zh-TW" sz="2400" dirty="0" smtClean="0"/>
              <a:t>is called </a:t>
            </a:r>
            <a:r>
              <a:rPr lang="en-US" altLang="zh-TW" sz="2400" dirty="0" smtClean="0">
                <a:solidFill>
                  <a:srgbClr val="FFFF00"/>
                </a:solidFill>
              </a:rPr>
              <a:t>Gaussian pyramid</a:t>
            </a:r>
          </a:p>
          <a:p>
            <a:pPr>
              <a:buNone/>
            </a:pPr>
            <a:r>
              <a:rPr lang="en-US" altLang="zh-TW" sz="2400" dirty="0" err="1" smtClean="0"/>
              <a:t>L</a:t>
            </a:r>
            <a:r>
              <a:rPr lang="en-US" altLang="zh-TW" sz="1100" dirty="0" err="1" smtClean="0"/>
              <a:t>n</a:t>
            </a:r>
            <a:r>
              <a:rPr lang="en-US" altLang="zh-TW" sz="2400" dirty="0" smtClean="0"/>
              <a:t> is called </a:t>
            </a:r>
            <a:r>
              <a:rPr lang="en-US" altLang="zh-TW" sz="2400" dirty="0" err="1" smtClean="0">
                <a:solidFill>
                  <a:srgbClr val="FFFF00"/>
                </a:solidFill>
              </a:rPr>
              <a:t>Laplasian</a:t>
            </a:r>
            <a:r>
              <a:rPr lang="en-US" altLang="zh-TW" sz="2400" dirty="0" smtClean="0">
                <a:solidFill>
                  <a:srgbClr val="FFFF00"/>
                </a:solidFill>
              </a:rPr>
              <a:t> pyramid</a:t>
            </a:r>
          </a:p>
          <a:p>
            <a:pPr>
              <a:buNone/>
            </a:pPr>
            <a:r>
              <a:rPr lang="en-US" altLang="zh-TW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zh-TW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Use </a:t>
            </a:r>
            <a:r>
              <a:rPr lang="en-US" altLang="zh-TW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DoG</a:t>
            </a:r>
            <a:r>
              <a:rPr lang="en-US" altLang="zh-TW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to approximate </a:t>
            </a:r>
            <a:endParaRPr lang="en-US" altLang="zh-TW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altLang="zh-TW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Laplacian</a:t>
            </a:r>
            <a:r>
              <a:rPr lang="en-US" altLang="zh-TW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zh-TW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8288" y="1124744"/>
            <a:ext cx="38862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Gaussian and </a:t>
            </a:r>
            <a:r>
              <a:rPr lang="en-US" altLang="zh-TW" dirty="0" err="1" smtClean="0"/>
              <a:t>Laplacian</a:t>
            </a:r>
            <a:r>
              <a:rPr lang="en-US" altLang="zh-TW" dirty="0" smtClean="0"/>
              <a:t>  pyramid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Synthesis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What’s app?</a:t>
            </a:r>
          </a:p>
          <a:p>
            <a:pPr>
              <a:buNone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FF00"/>
                </a:solidFill>
              </a:rPr>
              <a:t>Compression </a:t>
            </a:r>
            <a:r>
              <a:rPr lang="en-US" altLang="zh-TW" dirty="0" smtClean="0">
                <a:solidFill>
                  <a:srgbClr val="FFFF00"/>
                </a:solidFill>
              </a:rPr>
              <a:t>….Wavelet transform?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57822"/>
            <a:ext cx="78295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Gaussian and </a:t>
            </a:r>
            <a:r>
              <a:rPr lang="en-US" altLang="zh-TW" dirty="0" err="1" smtClean="0"/>
              <a:t>Laplacian</a:t>
            </a:r>
            <a:r>
              <a:rPr lang="en-US" altLang="zh-TW" dirty="0" smtClean="0"/>
              <a:t>  pyramid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Hierarchical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20888"/>
            <a:ext cx="60769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80528" y="267494"/>
            <a:ext cx="8229600" cy="1399032"/>
          </a:xfrm>
        </p:spPr>
        <p:txBody>
          <a:bodyPr/>
          <a:lstStyle/>
          <a:p>
            <a:pPr algn="l"/>
            <a:r>
              <a:rPr lang="en-US" altLang="zh-TW" dirty="0" smtClean="0"/>
              <a:t>Application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zh-TW" sz="2400" dirty="0" err="1" smtClean="0">
                <a:solidFill>
                  <a:srgbClr val="FFFF00"/>
                </a:solidFill>
              </a:rPr>
              <a:t>Multiresolution</a:t>
            </a:r>
            <a:r>
              <a:rPr lang="en-US" altLang="zh-TW" sz="2400" dirty="0" smtClean="0">
                <a:solidFill>
                  <a:srgbClr val="FFFF00"/>
                </a:solidFill>
              </a:rPr>
              <a:t>  </a:t>
            </a:r>
          </a:p>
          <a:p>
            <a:pPr>
              <a:buNone/>
            </a:pPr>
            <a:r>
              <a:rPr lang="en-US" altLang="zh-TW" sz="2400" dirty="0" smtClean="0">
                <a:solidFill>
                  <a:srgbClr val="FFFF00"/>
                </a:solidFill>
              </a:rPr>
              <a:t>     interpolation and</a:t>
            </a:r>
          </a:p>
          <a:p>
            <a:pPr>
              <a:buNone/>
            </a:pPr>
            <a:r>
              <a:rPr lang="en-US" altLang="zh-TW" sz="2400" dirty="0" smtClean="0">
                <a:solidFill>
                  <a:srgbClr val="FFFF00"/>
                </a:solidFill>
              </a:rPr>
              <a:t>     extrapolation:</a:t>
            </a:r>
          </a:p>
          <a:p>
            <a:pPr>
              <a:buNone/>
            </a:pPr>
            <a:r>
              <a:rPr lang="en-US" altLang="zh-TW" sz="2400" dirty="0" smtClean="0">
                <a:solidFill>
                  <a:schemeClr val="accent6">
                    <a:lumMod val="50000"/>
                  </a:schemeClr>
                </a:solidFill>
              </a:rPr>
              <a:t>Taylor series expansion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0"/>
            <a:ext cx="5572125" cy="711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神韻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神韻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神韻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911</TotalTime>
  <Words>517</Words>
  <Application>Microsoft Office PowerPoint</Application>
  <PresentationFormat>如螢幕大小 (4:3)</PresentationFormat>
  <Paragraphs>136</Paragraphs>
  <Slides>28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0" baseType="lpstr">
      <vt:lpstr>神韻</vt:lpstr>
      <vt:lpstr>Equation</vt:lpstr>
      <vt:lpstr>Gaussian Pyramid and Its Applications </vt:lpstr>
      <vt:lpstr>Outline</vt:lpstr>
      <vt:lpstr>Introduction</vt:lpstr>
      <vt:lpstr>Introduction</vt:lpstr>
      <vt:lpstr>Introduction</vt:lpstr>
      <vt:lpstr>Gaussian and Laplacian  pyramid</vt:lpstr>
      <vt:lpstr>Gaussian and Laplacian  pyramid</vt:lpstr>
      <vt:lpstr>Gaussian and Laplacian  pyramid</vt:lpstr>
      <vt:lpstr>Application</vt:lpstr>
      <vt:lpstr>Application</vt:lpstr>
      <vt:lpstr>Application</vt:lpstr>
      <vt:lpstr>Application</vt:lpstr>
      <vt:lpstr>App : Salient Region Detection </vt:lpstr>
      <vt:lpstr>App : Salient Region Detection </vt:lpstr>
      <vt:lpstr>App : Salient Region Detection </vt:lpstr>
      <vt:lpstr>App : Salient Region Detection </vt:lpstr>
      <vt:lpstr>App : Salient Region Detection </vt:lpstr>
      <vt:lpstr>App: edge-aware image processing</vt:lpstr>
      <vt:lpstr>App: edge-aware image processing</vt:lpstr>
      <vt:lpstr>App: edge-aware image processing</vt:lpstr>
      <vt:lpstr>App: edge-aware image processing</vt:lpstr>
      <vt:lpstr>App: edge-aware image processing</vt:lpstr>
      <vt:lpstr>App: edge-aware image processing</vt:lpstr>
      <vt:lpstr>App: edge-aware image processing</vt:lpstr>
      <vt:lpstr>App: edge-aware image processing</vt:lpstr>
      <vt:lpstr>Conclusion</vt:lpstr>
      <vt:lpstr>Reference</vt:lpstr>
      <vt:lpstr>投影片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Gaussian Pyramid and Its Applications </dc:title>
  <dc:creator>Po-Hung</dc:creator>
  <cp:lastModifiedBy>Po-Hung</cp:lastModifiedBy>
  <cp:revision>89</cp:revision>
  <dcterms:created xsi:type="dcterms:W3CDTF">2011-11-22T06:03:13Z</dcterms:created>
  <dcterms:modified xsi:type="dcterms:W3CDTF">2011-11-23T07:16:33Z</dcterms:modified>
</cp:coreProperties>
</file>